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7"/>
  </p:notesMasterIdLst>
  <p:sldIdLst>
    <p:sldId id="283" r:id="rId4"/>
    <p:sldId id="257" r:id="rId5"/>
    <p:sldId id="290" r:id="rId6"/>
    <p:sldId id="258" r:id="rId7"/>
    <p:sldId id="264" r:id="rId8"/>
    <p:sldId id="259" r:id="rId9"/>
    <p:sldId id="260" r:id="rId10"/>
    <p:sldId id="303" r:id="rId11"/>
    <p:sldId id="304" r:id="rId12"/>
    <p:sldId id="305" r:id="rId13"/>
    <p:sldId id="306" r:id="rId14"/>
    <p:sldId id="282" r:id="rId15"/>
    <p:sldId id="265" r:id="rId16"/>
  </p:sldIdLst>
  <p:sldSz cx="18288000" cy="10288588"/>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Consolas" panose="020B0609020204030204" pitchFamily="49"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722371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2076558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027037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36797804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845529E2-7F1C-8B7D-EFD1-698725115D16}"/>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BC61C87E-BDE4-9886-722F-264F10901747}"/>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Pointer Data Types</a:t>
            </a:r>
          </a:p>
        </p:txBody>
      </p:sp>
      <p:sp>
        <p:nvSpPr>
          <p:cNvPr id="3" name="Rectangle: Rounded Corners 2"/>
          <p:cNvSpPr/>
          <p:nvPr/>
        </p:nvSpPr>
        <p:spPr bwMode="auto">
          <a:xfrm>
            <a:off x="2206232" y="1884471"/>
            <a:ext cx="13338568"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variables and values are typically categorized into two primary pointer type categories:</a:t>
            </a:r>
          </a:p>
        </p:txBody>
      </p:sp>
      <p:sp>
        <p:nvSpPr>
          <p:cNvPr id="5" name="Rectangle: Rounded Corners 4"/>
          <p:cNvSpPr/>
          <p:nvPr/>
        </p:nvSpPr>
        <p:spPr>
          <a:xfrm>
            <a:off x="607218" y="3655558"/>
            <a:ext cx="13994154" cy="2440442"/>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rgbClr val="404040"/>
                </a:solidFill>
                <a:latin typeface="Arial" panose="020B0604020202020204" pitchFamily="34" charset="0"/>
                <a:cs typeface="Arial" panose="020B0604020202020204" pitchFamily="34" charset="0"/>
                <a:sym typeface="Arial" panose="020B0604020202020204"/>
              </a:rPr>
              <a:t>Value Types: </a:t>
            </a:r>
            <a:r>
              <a:rPr lang="en-US" sz="2400" dirty="0">
                <a:solidFill>
                  <a:srgbClr val="404040"/>
                </a:solidFill>
                <a:latin typeface="Arial" panose="020B0604020202020204" pitchFamily="34" charset="0"/>
                <a:cs typeface="Arial" panose="020B0604020202020204" pitchFamily="34" charset="0"/>
                <a:sym typeface="Arial" panose="020B0604020202020204"/>
              </a:rPr>
              <a:t>Value types include basic data types like integers, floating-point numbers, </a:t>
            </a:r>
            <a:r>
              <a:rPr lang="en-US" sz="2400" dirty="0" err="1">
                <a:solidFill>
                  <a:srgbClr val="404040"/>
                </a:solidFill>
                <a:latin typeface="Arial" panose="020B0604020202020204" pitchFamily="34" charset="0"/>
                <a:cs typeface="Arial" panose="020B0604020202020204" pitchFamily="34" charset="0"/>
                <a:sym typeface="Arial" panose="020B0604020202020204"/>
              </a:rPr>
              <a:t>booleans</a:t>
            </a:r>
            <a:r>
              <a:rPr lang="en-US" sz="2400" dirty="0">
                <a:solidFill>
                  <a:srgbClr val="404040"/>
                </a:solidFill>
                <a:latin typeface="Arial" panose="020B0604020202020204" pitchFamily="34" charset="0"/>
                <a:cs typeface="Arial" panose="020B0604020202020204" pitchFamily="34" charset="0"/>
                <a:sym typeface="Arial" panose="020B0604020202020204"/>
              </a:rPr>
              <a:t>, and structs. When you work with value types in Go, you are dealing with the actual values themselves. Operations on value types work with copies of the original data, and changes made to a copy do not affect the original value. These are not reference types.</a:t>
            </a:r>
          </a:p>
        </p:txBody>
      </p:sp>
      <p:sp>
        <p:nvSpPr>
          <p:cNvPr id="4" name="Rectangle: Rounded Corners 3">
            <a:extLst>
              <a:ext uri="{FF2B5EF4-FFF2-40B4-BE49-F238E27FC236}">
                <a16:creationId xmlns:a16="http://schemas.microsoft.com/office/drawing/2014/main" id="{681144A8-65FF-E214-5D54-BF7EDE2F76F6}"/>
              </a:ext>
            </a:extLst>
          </p:cNvPr>
          <p:cNvSpPr/>
          <p:nvPr/>
        </p:nvSpPr>
        <p:spPr>
          <a:xfrm>
            <a:off x="607218" y="6637723"/>
            <a:ext cx="13994154" cy="2440442"/>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lvl="0" defTabSz="914400">
              <a:defRPr/>
            </a:pPr>
            <a:r>
              <a:rPr lang="en-US" sz="2400" b="1" noProof="1">
                <a:solidFill>
                  <a:srgbClr val="404040"/>
                </a:solidFill>
                <a:latin typeface="Arial" panose="020B0604020202020204" pitchFamily="34" charset="0"/>
                <a:cs typeface="Arial" panose="020B0604020202020204" pitchFamily="34" charset="0"/>
              </a:rPr>
              <a:t>Pointer Types: </a:t>
            </a:r>
            <a:r>
              <a:rPr lang="en-US" sz="2400" noProof="1">
                <a:solidFill>
                  <a:srgbClr val="404040"/>
                </a:solidFill>
                <a:latin typeface="Arial" panose="020B0604020202020204" pitchFamily="34" charset="0"/>
                <a:cs typeface="Arial" panose="020B0604020202020204" pitchFamily="34" charset="0"/>
              </a:rPr>
              <a:t>Pointers are used to store the memory address of a value. Pointers allow you to indirectly access and manipulate the underlying data. While they might be conceptually similar to reference types in other languages, they are not themselves reference types. Pointers are value types because they contain a memory address, and you work with pointers by copying them.</a:t>
            </a:r>
          </a:p>
        </p:txBody>
      </p:sp>
    </p:spTree>
    <p:extLst>
      <p:ext uri="{BB962C8B-B14F-4D97-AF65-F5344CB8AC3E}">
        <p14:creationId xmlns:p14="http://schemas.microsoft.com/office/powerpoint/2010/main" val="42897748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Interface Data Types</a:t>
            </a:r>
          </a:p>
        </p:txBody>
      </p:sp>
      <p:sp>
        <p:nvSpPr>
          <p:cNvPr id="5" name="Rectangle: Rounded Corners 4"/>
          <p:cNvSpPr/>
          <p:nvPr/>
        </p:nvSpPr>
        <p:spPr>
          <a:xfrm>
            <a:off x="607217" y="1770741"/>
            <a:ext cx="16374497" cy="1944915"/>
          </a:xfrm>
          <a:prstGeom prst="roundRect">
            <a:avLst>
              <a:gd name="adj" fmla="val 19465"/>
            </a:avLst>
          </a:prstGeom>
          <a:solidFill>
            <a:schemeClr val="accent3">
              <a:lumMod val="40000"/>
              <a:lumOff val="6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In Go, an interface is a composite data type that defines a set of method signatures. Interfaces enable you to specify a contract or behavior that types can implement. If a type implements all the methods declared in an interface, it is considered to satisfy or </a:t>
            </a:r>
            <a:r>
              <a:rPr lang="en-US" sz="2400" b="1" dirty="0">
                <a:solidFill>
                  <a:srgbClr val="404040"/>
                </a:solidFill>
                <a:latin typeface="Arial" panose="020B0604020202020204" pitchFamily="34" charset="0"/>
                <a:cs typeface="Arial" panose="020B0604020202020204" pitchFamily="34" charset="0"/>
                <a:sym typeface="Arial" panose="020B0604020202020204"/>
              </a:rPr>
              <a:t>implement</a:t>
            </a:r>
            <a:r>
              <a:rPr lang="en-US" sz="2400" dirty="0">
                <a:solidFill>
                  <a:srgbClr val="404040"/>
                </a:solidFill>
                <a:latin typeface="Arial" panose="020B0604020202020204" pitchFamily="34" charset="0"/>
                <a:cs typeface="Arial" panose="020B0604020202020204" pitchFamily="34" charset="0"/>
                <a:sym typeface="Arial" panose="020B0604020202020204"/>
              </a:rPr>
              <a:t> that interface. This concept is known as </a:t>
            </a:r>
            <a:r>
              <a:rPr lang="en-US" sz="2400" b="1" dirty="0">
                <a:solidFill>
                  <a:srgbClr val="404040"/>
                </a:solidFill>
                <a:latin typeface="Arial" panose="020B0604020202020204" pitchFamily="34" charset="0"/>
                <a:cs typeface="Arial" panose="020B0604020202020204" pitchFamily="34" charset="0"/>
                <a:sym typeface="Arial" panose="020B0604020202020204"/>
              </a:rPr>
              <a:t>interface compliance</a:t>
            </a:r>
            <a:r>
              <a:rPr lang="en-US" sz="2400" dirty="0">
                <a:solidFill>
                  <a:srgbClr val="404040"/>
                </a:solidFill>
                <a:latin typeface="Arial" panose="020B0604020202020204" pitchFamily="34" charset="0"/>
                <a:cs typeface="Arial" panose="020B0604020202020204" pitchFamily="34" charset="0"/>
                <a:sym typeface="Arial" panose="020B0604020202020204"/>
              </a:rPr>
              <a:t>.</a:t>
            </a:r>
          </a:p>
        </p:txBody>
      </p:sp>
      <p:sp>
        <p:nvSpPr>
          <p:cNvPr id="6" name="Rectangle: Rounded Corners 5">
            <a:extLst>
              <a:ext uri="{FF2B5EF4-FFF2-40B4-BE49-F238E27FC236}">
                <a16:creationId xmlns:a16="http://schemas.microsoft.com/office/drawing/2014/main" id="{91B185ED-1439-ED9D-CBC1-828FC632712D}"/>
              </a:ext>
            </a:extLst>
          </p:cNvPr>
          <p:cNvSpPr/>
          <p:nvPr/>
        </p:nvSpPr>
        <p:spPr bwMode="auto">
          <a:xfrm>
            <a:off x="7604296" y="3948145"/>
            <a:ext cx="2381534" cy="47043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7" name="Rectangle: Rounded Corners 6">
            <a:extLst>
              <a:ext uri="{FF2B5EF4-FFF2-40B4-BE49-F238E27FC236}">
                <a16:creationId xmlns:a16="http://schemas.microsoft.com/office/drawing/2014/main" id="{967031BF-FB7B-BE12-2F3A-5A57AD7060E0}"/>
              </a:ext>
            </a:extLst>
          </p:cNvPr>
          <p:cNvSpPr/>
          <p:nvPr/>
        </p:nvSpPr>
        <p:spPr bwMode="auto">
          <a:xfrm>
            <a:off x="4780672" y="4433093"/>
            <a:ext cx="8028781" cy="295875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lvl="0" defTabSz="914400">
              <a:defRPr/>
            </a:pPr>
            <a:r>
              <a:rPr lang="en-US" sz="2400" noProof="1">
                <a:solidFill>
                  <a:srgbClr val="404040"/>
                </a:solidFill>
                <a:latin typeface="Consolas" panose="020B0609020204030204" pitchFamily="49" charset="0"/>
                <a:cs typeface="Arial" panose="020B0604020202020204" pitchFamily="34" charset="0"/>
              </a:rPr>
              <a:t>type MyInterface interface {</a:t>
            </a:r>
          </a:p>
          <a:p>
            <a:pPr lvl="0" defTabSz="914400">
              <a:defRPr/>
            </a:pPr>
            <a:r>
              <a:rPr lang="en-US" sz="2400" noProof="1">
                <a:solidFill>
                  <a:srgbClr val="404040"/>
                </a:solidFill>
                <a:latin typeface="Consolas" panose="020B0609020204030204" pitchFamily="49" charset="0"/>
                <a:cs typeface="Arial" panose="020B0604020202020204" pitchFamily="34" charset="0"/>
              </a:rPr>
              <a:t>    Method1() ReturnType1</a:t>
            </a:r>
          </a:p>
          <a:p>
            <a:pPr lvl="0" defTabSz="914400">
              <a:defRPr/>
            </a:pPr>
            <a:r>
              <a:rPr lang="en-US" sz="2400" noProof="1">
                <a:solidFill>
                  <a:srgbClr val="404040"/>
                </a:solidFill>
                <a:latin typeface="Consolas" panose="020B0609020204030204" pitchFamily="49" charset="0"/>
                <a:cs typeface="Arial" panose="020B0604020202020204" pitchFamily="34" charset="0"/>
              </a:rPr>
              <a:t>    Method2(ParameterType) ReturnType2</a:t>
            </a:r>
          </a:p>
          <a:p>
            <a:pPr lvl="0" defTabSz="914400">
              <a:defRPr/>
            </a:pPr>
            <a:r>
              <a:rPr lang="en-US" sz="2400" noProof="1">
                <a:solidFill>
                  <a:srgbClr val="404040"/>
                </a:solidFill>
                <a:latin typeface="Consolas" panose="020B0609020204030204" pitchFamily="49" charset="0"/>
                <a:cs typeface="Arial" panose="020B0604020202020204" pitchFamily="34" charset="0"/>
              </a:rPr>
              <a:t>    // ... more methods</a:t>
            </a:r>
          </a:p>
          <a:p>
            <a:pPr lvl="0" defTabSz="914400">
              <a:defRPr/>
            </a:pPr>
            <a:r>
              <a:rPr lang="en-US" sz="2400" noProof="1">
                <a:solidFill>
                  <a:srgbClr val="404040"/>
                </a:solidFill>
                <a:latin typeface="Consolas" panose="020B0609020204030204" pitchFamily="49" charset="0"/>
                <a:cs typeface="Arial" panose="020B0604020202020204" pitchFamily="34" charset="0"/>
              </a:rPr>
              <a:t>}</a:t>
            </a:r>
          </a:p>
        </p:txBody>
      </p:sp>
      <p:sp>
        <p:nvSpPr>
          <p:cNvPr id="8" name="Rectangle: Rounded Corners 7">
            <a:extLst>
              <a:ext uri="{FF2B5EF4-FFF2-40B4-BE49-F238E27FC236}">
                <a16:creationId xmlns:a16="http://schemas.microsoft.com/office/drawing/2014/main" id="{5DB80849-430C-B366-D523-8597F33D6EB5}"/>
              </a:ext>
            </a:extLst>
          </p:cNvPr>
          <p:cNvSpPr/>
          <p:nvPr/>
        </p:nvSpPr>
        <p:spPr>
          <a:xfrm>
            <a:off x="607217" y="7842406"/>
            <a:ext cx="16374496" cy="88537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err="1">
                <a:solidFill>
                  <a:srgbClr val="404040"/>
                </a:solidFill>
                <a:latin typeface="Arial" panose="020B0604020202020204" pitchFamily="34" charset="0"/>
                <a:cs typeface="Arial" panose="020B0604020202020204" pitchFamily="34" charset="0"/>
                <a:sym typeface="Arial" panose="020B0604020202020204"/>
              </a:rPr>
              <a:t>MyInterface</a:t>
            </a:r>
            <a:r>
              <a:rPr lang="en-US" sz="2400" b="1" dirty="0">
                <a:solidFill>
                  <a:srgbClr val="404040"/>
                </a:solidFill>
                <a:latin typeface="Arial" panose="020B0604020202020204" pitchFamily="34" charset="0"/>
                <a:cs typeface="Arial" panose="020B0604020202020204" pitchFamily="34" charset="0"/>
                <a:sym typeface="Arial" panose="020B0604020202020204"/>
              </a:rPr>
              <a:t>: </a:t>
            </a:r>
            <a:r>
              <a:rPr lang="en-US" sz="2400" dirty="0">
                <a:solidFill>
                  <a:srgbClr val="404040"/>
                </a:solidFill>
                <a:latin typeface="Arial" panose="020B0604020202020204" pitchFamily="34" charset="0"/>
                <a:cs typeface="Arial" panose="020B0604020202020204" pitchFamily="34" charset="0"/>
                <a:sym typeface="Arial" panose="020B0604020202020204"/>
              </a:rPr>
              <a:t>This is the name of the interface type.</a:t>
            </a:r>
          </a:p>
        </p:txBody>
      </p:sp>
      <p:sp>
        <p:nvSpPr>
          <p:cNvPr id="9" name="Rectangle: Rounded Corners 8">
            <a:extLst>
              <a:ext uri="{FF2B5EF4-FFF2-40B4-BE49-F238E27FC236}">
                <a16:creationId xmlns:a16="http://schemas.microsoft.com/office/drawing/2014/main" id="{66414B3A-C16B-E110-D775-5493350311AD}"/>
              </a:ext>
            </a:extLst>
          </p:cNvPr>
          <p:cNvSpPr/>
          <p:nvPr/>
        </p:nvSpPr>
        <p:spPr>
          <a:xfrm>
            <a:off x="607217" y="8727780"/>
            <a:ext cx="16374496" cy="899263"/>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rgbClr val="404040"/>
                </a:solidFill>
                <a:latin typeface="Arial" panose="020B0604020202020204" pitchFamily="34" charset="0"/>
                <a:cs typeface="Arial" panose="020B0604020202020204" pitchFamily="34" charset="0"/>
                <a:sym typeface="Arial" panose="020B0604020202020204"/>
              </a:rPr>
              <a:t>Method1() ReturnType1, Method2(</a:t>
            </a:r>
            <a:r>
              <a:rPr lang="en-US" sz="2400" b="1" dirty="0" err="1">
                <a:solidFill>
                  <a:srgbClr val="404040"/>
                </a:solidFill>
                <a:latin typeface="Arial" panose="020B0604020202020204" pitchFamily="34" charset="0"/>
                <a:cs typeface="Arial" panose="020B0604020202020204" pitchFamily="34" charset="0"/>
                <a:sym typeface="Arial" panose="020B0604020202020204"/>
              </a:rPr>
              <a:t>ParameterType</a:t>
            </a:r>
            <a:r>
              <a:rPr lang="en-US" sz="2400" b="1" dirty="0">
                <a:solidFill>
                  <a:srgbClr val="404040"/>
                </a:solidFill>
                <a:latin typeface="Arial" panose="020B0604020202020204" pitchFamily="34" charset="0"/>
                <a:cs typeface="Arial" panose="020B0604020202020204" pitchFamily="34" charset="0"/>
                <a:sym typeface="Arial" panose="020B0604020202020204"/>
              </a:rPr>
              <a:t>) ReturnType2: </a:t>
            </a:r>
            <a:r>
              <a:rPr lang="en-US" sz="2400" dirty="0">
                <a:solidFill>
                  <a:srgbClr val="404040"/>
                </a:solidFill>
                <a:latin typeface="Arial" panose="020B0604020202020204" pitchFamily="34" charset="0"/>
                <a:cs typeface="Arial" panose="020B0604020202020204" pitchFamily="34" charset="0"/>
                <a:sym typeface="Arial" panose="020B0604020202020204"/>
              </a:rPr>
              <a:t>These are the method signatures declared in the interface.</a:t>
            </a:r>
          </a:p>
        </p:txBody>
      </p:sp>
    </p:spTree>
    <p:extLst>
      <p:ext uri="{BB962C8B-B14F-4D97-AF65-F5344CB8AC3E}">
        <p14:creationId xmlns:p14="http://schemas.microsoft.com/office/powerpoint/2010/main" val="37375156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Work with the data type categories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Data Types in Go</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Arrays and Slices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Go Maps and Functions</a:t>
            </a:r>
            <a:endParaRPr lang="en-IN" sz="2550"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Go Scope</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Data Types</a:t>
            </a:r>
          </a:p>
          <a:p>
            <a:r>
              <a:rPr lang="en-US" dirty="0"/>
              <a:t>Basic Data Types</a:t>
            </a:r>
          </a:p>
          <a:p>
            <a:r>
              <a:rPr lang="en-US" dirty="0"/>
              <a:t>Aggregate Data Types</a:t>
            </a:r>
          </a:p>
          <a:p>
            <a:r>
              <a:rPr lang="en-US" dirty="0"/>
              <a:t>Pointer Data Types</a:t>
            </a:r>
          </a:p>
          <a:p>
            <a:r>
              <a:rPr lang="en-US" dirty="0"/>
              <a:t>Interface Data Types</a:t>
            </a:r>
          </a:p>
          <a:p>
            <a:endParaRPr lang="en-US" dirty="0"/>
          </a:p>
          <a:p>
            <a:endParaRPr lang="en-US" dirty="0"/>
          </a:p>
          <a:p>
            <a:endParaRPr lang="en-US" dirty="0"/>
          </a:p>
          <a:p>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data types in Go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Data Types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Data Types</a:t>
            </a:r>
          </a:p>
        </p:txBody>
      </p:sp>
      <p:sp>
        <p:nvSpPr>
          <p:cNvPr id="4" name="Rectangle: Rounded Corners 3"/>
          <p:cNvSpPr/>
          <p:nvPr/>
        </p:nvSpPr>
        <p:spPr bwMode="auto">
          <a:xfrm>
            <a:off x="2664372" y="1973180"/>
            <a:ext cx="11831525" cy="1883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Data types specify the type of data that a valid Go variable can hold.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the type is divided into </a:t>
            </a:r>
            <a:r>
              <a:rPr lang="en-US" sz="2400" b="1" dirty="0">
                <a:solidFill>
                  <a:schemeClr val="tx1">
                    <a:lumMod val="65000"/>
                    <a:lumOff val="35000"/>
                  </a:schemeClr>
                </a:solidFill>
                <a:latin typeface="Arial" panose="020B0604020202020204" pitchFamily="34" charset="0"/>
                <a:cs typeface="Arial" panose="020B0604020202020204" pitchFamily="34" charset="0"/>
              </a:rPr>
              <a:t>four</a:t>
            </a:r>
            <a:r>
              <a:rPr lang="en-US" sz="2400" dirty="0">
                <a:solidFill>
                  <a:schemeClr val="tx1">
                    <a:lumMod val="65000"/>
                    <a:lumOff val="35000"/>
                  </a:schemeClr>
                </a:solidFill>
                <a:latin typeface="Arial" panose="020B0604020202020204" pitchFamily="34" charset="0"/>
                <a:cs typeface="Arial" panose="020B0604020202020204" pitchFamily="34" charset="0"/>
              </a:rPr>
              <a:t> categories which are given below:</a:t>
            </a:r>
          </a:p>
        </p:txBody>
      </p:sp>
      <p:grpSp>
        <p:nvGrpSpPr>
          <p:cNvPr id="3" name="Group 2">
            <a:extLst>
              <a:ext uri="{FF2B5EF4-FFF2-40B4-BE49-F238E27FC236}">
                <a16:creationId xmlns:a16="http://schemas.microsoft.com/office/drawing/2014/main" id="{EBF0DC94-1CD1-A95C-1487-477E51E529F9}"/>
              </a:ext>
            </a:extLst>
          </p:cNvPr>
          <p:cNvGrpSpPr/>
          <p:nvPr/>
        </p:nvGrpSpPr>
        <p:grpSpPr>
          <a:xfrm>
            <a:off x="1698170" y="4365342"/>
            <a:ext cx="13967379" cy="4380009"/>
            <a:chOff x="1708049" y="3816685"/>
            <a:chExt cx="14871902" cy="4592377"/>
          </a:xfrm>
        </p:grpSpPr>
        <p:sp>
          <p:nvSpPr>
            <p:cNvPr id="5" name="Shape">
              <a:extLst>
                <a:ext uri="{FF2B5EF4-FFF2-40B4-BE49-F238E27FC236}">
                  <a16:creationId xmlns:a16="http://schemas.microsoft.com/office/drawing/2014/main" id="{E3951DD3-2EA5-3811-6ED2-EBBE50385F59}"/>
                </a:ext>
              </a:extLst>
            </p:cNvPr>
            <p:cNvSpPr/>
            <p:nvPr/>
          </p:nvSpPr>
          <p:spPr>
            <a:xfrm>
              <a:off x="1708049"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6" name="Shape">
              <a:extLst>
                <a:ext uri="{FF2B5EF4-FFF2-40B4-BE49-F238E27FC236}">
                  <a16:creationId xmlns:a16="http://schemas.microsoft.com/office/drawing/2014/main" id="{114070E8-2286-0385-B21C-FB820D437546}"/>
                </a:ext>
              </a:extLst>
            </p:cNvPr>
            <p:cNvSpPr/>
            <p:nvPr/>
          </p:nvSpPr>
          <p:spPr>
            <a:xfrm>
              <a:off x="5288710" y="4869447"/>
              <a:ext cx="4282847"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lnTo>
                    <a:pt x="13773" y="642"/>
                  </a:ln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9" y="20972"/>
                  </a:lnTo>
                  <a:cubicBezTo>
                    <a:pt x="11703" y="21386"/>
                    <a:pt x="11251" y="21600"/>
                    <a:pt x="10800" y="21600"/>
                  </a:cubicBezTo>
                  <a:close/>
                  <a:moveTo>
                    <a:pt x="6836" y="293"/>
                  </a:moveTo>
                  <a:cubicBezTo>
                    <a:pt x="6496" y="293"/>
                    <a:pt x="6174" y="457"/>
                    <a:pt x="5934" y="749"/>
                  </a:cubicBezTo>
                  <a:lnTo>
                    <a:pt x="686" y="7138"/>
                  </a:lnTo>
                  <a:cubicBezTo>
                    <a:pt x="399" y="7488"/>
                    <a:pt x="240" y="7959"/>
                    <a:pt x="240" y="8452"/>
                  </a:cubicBezTo>
                  <a:cubicBezTo>
                    <a:pt x="240" y="8944"/>
                    <a:pt x="399" y="9415"/>
                    <a:pt x="686" y="9765"/>
                  </a:cubicBezTo>
                  <a:lnTo>
                    <a:pt x="9721" y="20765"/>
                  </a:lnTo>
                  <a:cubicBezTo>
                    <a:pt x="10319" y="21493"/>
                    <a:pt x="11287" y="21493"/>
                    <a:pt x="11885" y="20765"/>
                  </a:cubicBezTo>
                  <a:lnTo>
                    <a:pt x="20920" y="9765"/>
                  </a:lnTo>
                  <a:cubicBezTo>
                    <a:pt x="21207" y="9415"/>
                    <a:pt x="21365" y="8944"/>
                    <a:pt x="21365" y="8452"/>
                  </a:cubicBezTo>
                  <a:cubicBezTo>
                    <a:pt x="21365" y="7959"/>
                    <a:pt x="21207" y="7488"/>
                    <a:pt x="20920" y="7138"/>
                  </a:cubicBezTo>
                  <a:lnTo>
                    <a:pt x="15672" y="749"/>
                  </a:lnTo>
                  <a:cubicBezTo>
                    <a:pt x="15432" y="457"/>
                    <a:pt x="15109" y="293"/>
                    <a:pt x="14769" y="293"/>
                  </a:cubicBezTo>
                  <a:cubicBezTo>
                    <a:pt x="14429" y="293"/>
                    <a:pt x="14107" y="457"/>
                    <a:pt x="13866" y="749"/>
                  </a:cubicBezTo>
                  <a:lnTo>
                    <a:pt x="12055" y="2955"/>
                  </a:lnTo>
                  <a:cubicBezTo>
                    <a:pt x="11721" y="3362"/>
                    <a:pt x="11281" y="3583"/>
                    <a:pt x="10806" y="3583"/>
                  </a:cubicBezTo>
                  <a:cubicBezTo>
                    <a:pt x="10331" y="3583"/>
                    <a:pt x="9891" y="3362"/>
                    <a:pt x="9557" y="2955"/>
                  </a:cubicBezTo>
                  <a:lnTo>
                    <a:pt x="7745" y="749"/>
                  </a:lnTo>
                  <a:cubicBezTo>
                    <a:pt x="7499" y="450"/>
                    <a:pt x="7177" y="293"/>
                    <a:pt x="6836"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7" name="Shape">
              <a:extLst>
                <a:ext uri="{FF2B5EF4-FFF2-40B4-BE49-F238E27FC236}">
                  <a16:creationId xmlns:a16="http://schemas.microsoft.com/office/drawing/2014/main" id="{E5D81FBB-1455-2F52-93F6-3B82741C003E}"/>
                </a:ext>
              </a:extLst>
            </p:cNvPr>
            <p:cNvSpPr/>
            <p:nvPr/>
          </p:nvSpPr>
          <p:spPr>
            <a:xfrm>
              <a:off x="8880998" y="4869447"/>
              <a:ext cx="4282850"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3" y="20972"/>
                  </a:lnTo>
                  <a:cubicBezTo>
                    <a:pt x="11703" y="21386"/>
                    <a:pt x="11251" y="21600"/>
                    <a:pt x="10800" y="21600"/>
                  </a:cubicBezTo>
                  <a:close/>
                  <a:moveTo>
                    <a:pt x="6831" y="293"/>
                  </a:moveTo>
                  <a:cubicBezTo>
                    <a:pt x="6491" y="293"/>
                    <a:pt x="6168" y="457"/>
                    <a:pt x="5928" y="749"/>
                  </a:cubicBezTo>
                  <a:lnTo>
                    <a:pt x="680" y="7138"/>
                  </a:lnTo>
                  <a:cubicBezTo>
                    <a:pt x="393" y="7488"/>
                    <a:pt x="235" y="7959"/>
                    <a:pt x="235" y="8452"/>
                  </a:cubicBezTo>
                  <a:cubicBezTo>
                    <a:pt x="235" y="8944"/>
                    <a:pt x="393" y="9415"/>
                    <a:pt x="680" y="9765"/>
                  </a:cubicBezTo>
                  <a:lnTo>
                    <a:pt x="9715" y="20765"/>
                  </a:lnTo>
                  <a:cubicBezTo>
                    <a:pt x="10313" y="21493"/>
                    <a:pt x="11281" y="21493"/>
                    <a:pt x="11879" y="20765"/>
                  </a:cubicBezTo>
                  <a:lnTo>
                    <a:pt x="20914" y="9765"/>
                  </a:lnTo>
                  <a:cubicBezTo>
                    <a:pt x="21201" y="9415"/>
                    <a:pt x="21360" y="8944"/>
                    <a:pt x="21360" y="8452"/>
                  </a:cubicBezTo>
                  <a:cubicBezTo>
                    <a:pt x="21360" y="7959"/>
                    <a:pt x="21201" y="7488"/>
                    <a:pt x="20914" y="7138"/>
                  </a:cubicBezTo>
                  <a:lnTo>
                    <a:pt x="15666" y="749"/>
                  </a:lnTo>
                  <a:cubicBezTo>
                    <a:pt x="15426" y="457"/>
                    <a:pt x="15104" y="293"/>
                    <a:pt x="14763" y="293"/>
                  </a:cubicBezTo>
                  <a:cubicBezTo>
                    <a:pt x="14423" y="293"/>
                    <a:pt x="14101" y="457"/>
                    <a:pt x="13861" y="749"/>
                  </a:cubicBezTo>
                  <a:lnTo>
                    <a:pt x="12049" y="2955"/>
                  </a:lnTo>
                  <a:cubicBezTo>
                    <a:pt x="11715" y="3362"/>
                    <a:pt x="11275" y="3583"/>
                    <a:pt x="10800" y="3583"/>
                  </a:cubicBezTo>
                  <a:cubicBezTo>
                    <a:pt x="10325" y="3583"/>
                    <a:pt x="9885" y="3362"/>
                    <a:pt x="9551" y="2955"/>
                  </a:cubicBezTo>
                  <a:lnTo>
                    <a:pt x="7739" y="749"/>
                  </a:lnTo>
                  <a:cubicBezTo>
                    <a:pt x="7493" y="450"/>
                    <a:pt x="7177" y="293"/>
                    <a:pt x="6831"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8" name="Shape">
              <a:extLst>
                <a:ext uri="{FF2B5EF4-FFF2-40B4-BE49-F238E27FC236}">
                  <a16:creationId xmlns:a16="http://schemas.microsoft.com/office/drawing/2014/main" id="{8CB38CDF-16B5-68BC-F1D6-4CC132D8BF00}"/>
                </a:ext>
              </a:extLst>
            </p:cNvPr>
            <p:cNvSpPr/>
            <p:nvPr/>
          </p:nvSpPr>
          <p:spPr>
            <a:xfrm>
              <a:off x="3165018"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9" name="Shape">
              <a:extLst>
                <a:ext uri="{FF2B5EF4-FFF2-40B4-BE49-F238E27FC236}">
                  <a16:creationId xmlns:a16="http://schemas.microsoft.com/office/drawing/2014/main" id="{C3E3457E-D386-98C9-F4FA-A8A1E5A46DD6}"/>
                </a:ext>
              </a:extLst>
            </p:cNvPr>
            <p:cNvSpPr/>
            <p:nvPr/>
          </p:nvSpPr>
          <p:spPr>
            <a:xfrm>
              <a:off x="674597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42" y="21228"/>
                    <a:pt x="9232" y="21228"/>
                    <a:pt x="7744" y="19739"/>
                  </a:cubicBezTo>
                  <a:close/>
                </a:path>
              </a:pathLst>
            </a:custGeom>
            <a:solidFill>
              <a:srgbClr val="F7931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0" name="Shape">
              <a:extLst>
                <a:ext uri="{FF2B5EF4-FFF2-40B4-BE49-F238E27FC236}">
                  <a16:creationId xmlns:a16="http://schemas.microsoft.com/office/drawing/2014/main" id="{F6AF4BDF-5DB7-EBD6-8E74-3C428A568ED1}"/>
                </a:ext>
              </a:extLst>
            </p:cNvPr>
            <p:cNvSpPr/>
            <p:nvPr/>
          </p:nvSpPr>
          <p:spPr>
            <a:xfrm>
              <a:off x="1033826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A2B969"/>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1" name="TextBox 12">
              <a:extLst>
                <a:ext uri="{FF2B5EF4-FFF2-40B4-BE49-F238E27FC236}">
                  <a16:creationId xmlns:a16="http://schemas.microsoft.com/office/drawing/2014/main" id="{CD00B557-C2CF-B77A-331A-5B670FB3EA79}"/>
                </a:ext>
              </a:extLst>
            </p:cNvPr>
            <p:cNvSpPr txBox="1"/>
            <p:nvPr/>
          </p:nvSpPr>
          <p:spPr>
            <a:xfrm>
              <a:off x="2736822" y="5607036"/>
              <a:ext cx="2168537" cy="1645766"/>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Basic Type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Numbers, strings, booleans</a:t>
              </a:r>
            </a:p>
          </p:txBody>
        </p:sp>
        <p:sp>
          <p:nvSpPr>
            <p:cNvPr id="12" name="TextBox 11">
              <a:extLst>
                <a:ext uri="{FF2B5EF4-FFF2-40B4-BE49-F238E27FC236}">
                  <a16:creationId xmlns:a16="http://schemas.microsoft.com/office/drawing/2014/main" id="{D0DB6A39-ECD8-3BCC-63AB-C9E4CA46091F}"/>
                </a:ext>
              </a:extLst>
            </p:cNvPr>
            <p:cNvSpPr txBox="1"/>
            <p:nvPr/>
          </p:nvSpPr>
          <p:spPr>
            <a:xfrm>
              <a:off x="6405294" y="5607036"/>
              <a:ext cx="2168537" cy="1645766"/>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Aggregate Type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Arrays and structs</a:t>
              </a:r>
            </a:p>
          </p:txBody>
        </p:sp>
        <p:sp>
          <p:nvSpPr>
            <p:cNvPr id="13" name="TextBox 18">
              <a:extLst>
                <a:ext uri="{FF2B5EF4-FFF2-40B4-BE49-F238E27FC236}">
                  <a16:creationId xmlns:a16="http://schemas.microsoft.com/office/drawing/2014/main" id="{C0020F3C-175C-0DD4-E10D-12038C42DF42}"/>
                </a:ext>
              </a:extLst>
            </p:cNvPr>
            <p:cNvSpPr txBox="1"/>
            <p:nvPr/>
          </p:nvSpPr>
          <p:spPr>
            <a:xfrm>
              <a:off x="9979212" y="5800655"/>
              <a:ext cx="2230115"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Pointer Type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Pointers, slices, maps</a:t>
              </a:r>
            </a:p>
          </p:txBody>
        </p:sp>
        <p:sp>
          <p:nvSpPr>
            <p:cNvPr id="14" name="TextBox 2">
              <a:extLst>
                <a:ext uri="{FF2B5EF4-FFF2-40B4-BE49-F238E27FC236}">
                  <a16:creationId xmlns:a16="http://schemas.microsoft.com/office/drawing/2014/main" id="{C75D3B05-D3F1-7874-AB1F-3AFBDC6533B6}"/>
                </a:ext>
              </a:extLst>
            </p:cNvPr>
            <p:cNvSpPr txBox="1"/>
            <p:nvPr/>
          </p:nvSpPr>
          <p:spPr>
            <a:xfrm>
              <a:off x="3537518" y="425927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01</a:t>
              </a:r>
            </a:p>
          </p:txBody>
        </p:sp>
        <p:sp>
          <p:nvSpPr>
            <p:cNvPr id="15" name="TextBox 29">
              <a:extLst>
                <a:ext uri="{FF2B5EF4-FFF2-40B4-BE49-F238E27FC236}">
                  <a16:creationId xmlns:a16="http://schemas.microsoft.com/office/drawing/2014/main" id="{10301BD3-6842-14CA-D8CF-4CDA4FFC13D7}"/>
                </a:ext>
              </a:extLst>
            </p:cNvPr>
            <p:cNvSpPr txBox="1"/>
            <p:nvPr/>
          </p:nvSpPr>
          <p:spPr>
            <a:xfrm>
              <a:off x="9127929" y="5984181"/>
              <a:ext cx="196694" cy="48404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endParaRPr lang="en-US" sz="2400" dirty="0">
                <a:solidFill>
                  <a:srgbClr val="C13018"/>
                </a:solidFill>
                <a:latin typeface="Arial" panose="020B0604020202020204" pitchFamily="34" charset="0"/>
                <a:cs typeface="Arial" panose="020B0604020202020204" pitchFamily="34" charset="0"/>
              </a:endParaRPr>
            </a:p>
          </p:txBody>
        </p:sp>
        <p:sp>
          <p:nvSpPr>
            <p:cNvPr id="16" name="Shape">
              <a:extLst>
                <a:ext uri="{FF2B5EF4-FFF2-40B4-BE49-F238E27FC236}">
                  <a16:creationId xmlns:a16="http://schemas.microsoft.com/office/drawing/2014/main" id="{363C7E40-D239-3D2E-AB55-CD0E92ABCCAF}"/>
                </a:ext>
              </a:extLst>
            </p:cNvPr>
            <p:cNvSpPr/>
            <p:nvPr/>
          </p:nvSpPr>
          <p:spPr>
            <a:xfrm>
              <a:off x="12297687"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7" name="Shape">
              <a:extLst>
                <a:ext uri="{FF2B5EF4-FFF2-40B4-BE49-F238E27FC236}">
                  <a16:creationId xmlns:a16="http://schemas.microsoft.com/office/drawing/2014/main" id="{201BB4E5-5ACC-C280-8CBE-FCF2D6274494}"/>
                </a:ext>
              </a:extLst>
            </p:cNvPr>
            <p:cNvSpPr/>
            <p:nvPr/>
          </p:nvSpPr>
          <p:spPr>
            <a:xfrm>
              <a:off x="13754654"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8" name="TextBox 12">
              <a:extLst>
                <a:ext uri="{FF2B5EF4-FFF2-40B4-BE49-F238E27FC236}">
                  <a16:creationId xmlns:a16="http://schemas.microsoft.com/office/drawing/2014/main" id="{DF208D94-BA08-DB5B-2AA6-6EFF1A200A1B}"/>
                </a:ext>
              </a:extLst>
            </p:cNvPr>
            <p:cNvSpPr txBox="1"/>
            <p:nvPr/>
          </p:nvSpPr>
          <p:spPr>
            <a:xfrm>
              <a:off x="13416761" y="5607036"/>
              <a:ext cx="2540805"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Interface Type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Method signatures</a:t>
              </a:r>
            </a:p>
          </p:txBody>
        </p:sp>
        <p:sp>
          <p:nvSpPr>
            <p:cNvPr id="19" name="TextBox 2">
              <a:extLst>
                <a:ext uri="{FF2B5EF4-FFF2-40B4-BE49-F238E27FC236}">
                  <a16:creationId xmlns:a16="http://schemas.microsoft.com/office/drawing/2014/main" id="{410431D8-48C3-2CBA-FF21-F3EEC3F84D8A}"/>
                </a:ext>
              </a:extLst>
            </p:cNvPr>
            <p:cNvSpPr txBox="1"/>
            <p:nvPr/>
          </p:nvSpPr>
          <p:spPr>
            <a:xfrm>
              <a:off x="7144318"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02</a:t>
              </a:r>
            </a:p>
          </p:txBody>
        </p:sp>
        <p:sp>
          <p:nvSpPr>
            <p:cNvPr id="20" name="TextBox 2">
              <a:extLst>
                <a:ext uri="{FF2B5EF4-FFF2-40B4-BE49-F238E27FC236}">
                  <a16:creationId xmlns:a16="http://schemas.microsoft.com/office/drawing/2014/main" id="{2D8AD599-0D4E-A235-1E89-39D0BCEAAD77}"/>
                </a:ext>
              </a:extLst>
            </p:cNvPr>
            <p:cNvSpPr txBox="1"/>
            <p:nvPr/>
          </p:nvSpPr>
          <p:spPr>
            <a:xfrm>
              <a:off x="10741737" y="4259274"/>
              <a:ext cx="618196" cy="54858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03</a:t>
              </a:r>
            </a:p>
          </p:txBody>
        </p:sp>
        <p:sp>
          <p:nvSpPr>
            <p:cNvPr id="21" name="TextBox 2">
              <a:extLst>
                <a:ext uri="{FF2B5EF4-FFF2-40B4-BE49-F238E27FC236}">
                  <a16:creationId xmlns:a16="http://schemas.microsoft.com/office/drawing/2014/main" id="{AB784810-13E1-F77C-401B-838DBBF0B77D}"/>
                </a:ext>
              </a:extLst>
            </p:cNvPr>
            <p:cNvSpPr txBox="1"/>
            <p:nvPr/>
          </p:nvSpPr>
          <p:spPr>
            <a:xfrm>
              <a:off x="14154718"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04</a:t>
              </a: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Data Types</a:t>
            </a:r>
          </a:p>
        </p:txBody>
      </p:sp>
      <p:sp>
        <p:nvSpPr>
          <p:cNvPr id="3" name="Rectangle: Rounded Corners 2"/>
          <p:cNvSpPr/>
          <p:nvPr/>
        </p:nvSpPr>
        <p:spPr bwMode="auto">
          <a:xfrm>
            <a:off x="2206232" y="1884471"/>
            <a:ext cx="13338568"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Basic data types are the building blocks of all Go programs. These types represent fundamental values, such as numbers, text, and truth values. </a:t>
            </a:r>
          </a:p>
        </p:txBody>
      </p:sp>
      <p:sp>
        <p:nvSpPr>
          <p:cNvPr id="5" name="Rectangle: Rounded Corners 4"/>
          <p:cNvSpPr/>
          <p:nvPr/>
        </p:nvSpPr>
        <p:spPr>
          <a:xfrm>
            <a:off x="607217" y="3118530"/>
            <a:ext cx="11841149"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rgbClr val="404040"/>
                </a:solidFill>
                <a:latin typeface="Arial" panose="020B0604020202020204" pitchFamily="34" charset="0"/>
                <a:cs typeface="Arial" panose="020B0604020202020204" pitchFamily="34" charset="0"/>
                <a:sym typeface="Arial" panose="020B0604020202020204"/>
              </a:rPr>
              <a:t>int: </a:t>
            </a:r>
            <a:r>
              <a:rPr lang="en-US" sz="2400" dirty="0">
                <a:solidFill>
                  <a:srgbClr val="404040"/>
                </a:solidFill>
                <a:latin typeface="Arial" panose="020B0604020202020204" pitchFamily="34" charset="0"/>
                <a:cs typeface="Arial" panose="020B0604020202020204" pitchFamily="34" charset="0"/>
                <a:sym typeface="Arial" panose="020B0604020202020204"/>
              </a:rPr>
              <a:t>Represents signed integers. The size (bits) of int depends on the architecture (32 or 64 bits).</a:t>
            </a:r>
          </a:p>
        </p:txBody>
      </p:sp>
      <p:sp>
        <p:nvSpPr>
          <p:cNvPr id="7" name="Rectangle: Rounded Corners 6"/>
          <p:cNvSpPr/>
          <p:nvPr/>
        </p:nvSpPr>
        <p:spPr>
          <a:xfrm>
            <a:off x="3703650" y="4810862"/>
            <a:ext cx="11841150" cy="14832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 </a:t>
            </a:r>
            <a:r>
              <a:rPr lang="en-US" sz="2400" b="1" noProof="1">
                <a:solidFill>
                  <a:srgbClr val="404040"/>
                </a:solidFill>
                <a:latin typeface="Arial" panose="020B0604020202020204" pitchFamily="34" charset="0"/>
                <a:cs typeface="Arial" panose="020B0604020202020204" pitchFamily="34" charset="0"/>
              </a:rPr>
              <a:t>float: </a:t>
            </a:r>
            <a:r>
              <a:rPr lang="en-US" sz="2400" noProof="1">
                <a:solidFill>
                  <a:srgbClr val="404040"/>
                </a:solidFill>
                <a:latin typeface="Arial" panose="020B0604020202020204" pitchFamily="34" charset="0"/>
                <a:cs typeface="Arial" panose="020B0604020202020204" pitchFamily="34" charset="0"/>
              </a:rPr>
              <a:t>These are divided into two categories: float32 and float64.</a:t>
            </a:r>
          </a:p>
        </p:txBody>
      </p:sp>
      <p:sp>
        <p:nvSpPr>
          <p:cNvPr id="4" name="Rectangle: Rounded Corners 3">
            <a:extLst>
              <a:ext uri="{FF2B5EF4-FFF2-40B4-BE49-F238E27FC236}">
                <a16:creationId xmlns:a16="http://schemas.microsoft.com/office/drawing/2014/main" id="{681144A8-65FF-E214-5D54-BF7EDE2F76F6}"/>
              </a:ext>
            </a:extLst>
          </p:cNvPr>
          <p:cNvSpPr/>
          <p:nvPr/>
        </p:nvSpPr>
        <p:spPr>
          <a:xfrm>
            <a:off x="607218" y="6507094"/>
            <a:ext cx="11841148" cy="1483200"/>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lvl="0" defTabSz="914400">
              <a:defRPr/>
            </a:pPr>
            <a:r>
              <a:rPr lang="en-US" sz="2400" b="1" noProof="1">
                <a:solidFill>
                  <a:srgbClr val="404040"/>
                </a:solidFill>
                <a:latin typeface="Arial" panose="020B0604020202020204" pitchFamily="34" charset="0"/>
                <a:cs typeface="Arial" panose="020B0604020202020204" pitchFamily="34" charset="0"/>
              </a:rPr>
              <a:t>complex:</a:t>
            </a:r>
            <a:r>
              <a:rPr lang="en-US" sz="2400" noProof="1">
                <a:solidFill>
                  <a:srgbClr val="404040"/>
                </a:solidFill>
                <a:latin typeface="Arial" panose="020B0604020202020204" pitchFamily="34" charset="0"/>
                <a:cs typeface="Arial" panose="020B0604020202020204" pitchFamily="34" charset="0"/>
              </a:rPr>
              <a:t> Complex numbers have both a real part and an imaginary part. The built-in complex types in Go are complex64 and complex128, representing complex numbers with 32-bit and 64-bit precision.</a:t>
            </a:r>
          </a:p>
        </p:txBody>
      </p:sp>
      <p:sp>
        <p:nvSpPr>
          <p:cNvPr id="6" name="Rectangle: Rounded Corners 5">
            <a:extLst>
              <a:ext uri="{FF2B5EF4-FFF2-40B4-BE49-F238E27FC236}">
                <a16:creationId xmlns:a16="http://schemas.microsoft.com/office/drawing/2014/main" id="{A4837187-C9C5-4817-945E-1A85E1D9F1E6}"/>
              </a:ext>
            </a:extLst>
          </p:cNvPr>
          <p:cNvSpPr/>
          <p:nvPr/>
        </p:nvSpPr>
        <p:spPr bwMode="auto">
          <a:xfrm>
            <a:off x="2206232" y="8267166"/>
            <a:ext cx="13338568"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Basic data types are the building blocks of all Go programs. These types represent fundamental values, such as numbers, text, and truth values. </a:t>
            </a:r>
          </a:p>
        </p:txBody>
      </p:sp>
    </p:spTree>
    <p:extLst>
      <p:ext uri="{BB962C8B-B14F-4D97-AF65-F5344CB8AC3E}">
        <p14:creationId xmlns:p14="http://schemas.microsoft.com/office/powerpoint/2010/main" val="2092976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left)">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4"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Aggregate Data Types</a:t>
            </a:r>
          </a:p>
        </p:txBody>
      </p:sp>
      <p:sp>
        <p:nvSpPr>
          <p:cNvPr id="3" name="Rectangle: Rounded Corners 2"/>
          <p:cNvSpPr/>
          <p:nvPr/>
        </p:nvSpPr>
        <p:spPr bwMode="auto">
          <a:xfrm>
            <a:off x="2206232" y="1884471"/>
            <a:ext cx="13338568" cy="161990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Aggregate data types are used to group multiple values together into a single data structure. These data types are particularly useful for organizing and managing complex data. They are majorly of 4 types:</a:t>
            </a:r>
          </a:p>
        </p:txBody>
      </p:sp>
      <p:sp>
        <p:nvSpPr>
          <p:cNvPr id="8" name="TextBox 7">
            <a:extLst>
              <a:ext uri="{FF2B5EF4-FFF2-40B4-BE49-F238E27FC236}">
                <a16:creationId xmlns:a16="http://schemas.microsoft.com/office/drawing/2014/main" id="{597B4F72-2CD2-092D-B69E-7E3262AEE2E8}"/>
              </a:ext>
            </a:extLst>
          </p:cNvPr>
          <p:cNvSpPr txBox="1"/>
          <p:nvPr/>
        </p:nvSpPr>
        <p:spPr>
          <a:xfrm>
            <a:off x="11436723" y="4167923"/>
            <a:ext cx="4521735" cy="461665"/>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Maps</a:t>
            </a:r>
          </a:p>
        </p:txBody>
      </p:sp>
      <p:grpSp>
        <p:nvGrpSpPr>
          <p:cNvPr id="9" name="Group 8">
            <a:extLst>
              <a:ext uri="{FF2B5EF4-FFF2-40B4-BE49-F238E27FC236}">
                <a16:creationId xmlns:a16="http://schemas.microsoft.com/office/drawing/2014/main" id="{893AE7C7-B3E8-C872-267F-5BF900DFC986}"/>
              </a:ext>
            </a:extLst>
          </p:cNvPr>
          <p:cNvGrpSpPr/>
          <p:nvPr/>
        </p:nvGrpSpPr>
        <p:grpSpPr>
          <a:xfrm>
            <a:off x="8331418" y="4071081"/>
            <a:ext cx="2406242" cy="2552453"/>
            <a:chOff x="9203984" y="2532567"/>
            <a:chExt cx="2406242" cy="2552453"/>
          </a:xfrm>
        </p:grpSpPr>
        <p:sp>
          <p:nvSpPr>
            <p:cNvPr id="10" name="Freeform: Shape 9">
              <a:extLst>
                <a:ext uri="{FF2B5EF4-FFF2-40B4-BE49-F238E27FC236}">
                  <a16:creationId xmlns:a16="http://schemas.microsoft.com/office/drawing/2014/main" id="{8955223E-B280-E438-F26A-3FDF9DDA40CB}"/>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Graphic 10" descr="Users">
              <a:extLst>
                <a:ext uri="{FF2B5EF4-FFF2-40B4-BE49-F238E27FC236}">
                  <a16:creationId xmlns:a16="http://schemas.microsoft.com/office/drawing/2014/main" id="{600DD333-33AB-5512-E620-82A3914686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12" name="Group 11">
            <a:extLst>
              <a:ext uri="{FF2B5EF4-FFF2-40B4-BE49-F238E27FC236}">
                <a16:creationId xmlns:a16="http://schemas.microsoft.com/office/drawing/2014/main" id="{3852DF50-F116-00FB-5450-86F08469BC3C}"/>
              </a:ext>
            </a:extLst>
          </p:cNvPr>
          <p:cNvGrpSpPr/>
          <p:nvPr/>
        </p:nvGrpSpPr>
        <p:grpSpPr>
          <a:xfrm>
            <a:off x="8331418" y="6784215"/>
            <a:ext cx="2406241" cy="2552763"/>
            <a:chOff x="9203984" y="5203568"/>
            <a:chExt cx="2406241" cy="2552763"/>
          </a:xfrm>
        </p:grpSpPr>
        <p:sp>
          <p:nvSpPr>
            <p:cNvPr id="13" name="Freeform: Shape 12">
              <a:extLst>
                <a:ext uri="{FF2B5EF4-FFF2-40B4-BE49-F238E27FC236}">
                  <a16:creationId xmlns:a16="http://schemas.microsoft.com/office/drawing/2014/main" id="{AD71DBDB-8FAF-37AD-B037-14E703769AE4}"/>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4" name="Graphic 13" descr="Puzzle">
              <a:extLst>
                <a:ext uri="{FF2B5EF4-FFF2-40B4-BE49-F238E27FC236}">
                  <a16:creationId xmlns:a16="http://schemas.microsoft.com/office/drawing/2014/main" id="{BA14517D-7DBF-5740-7222-257F2C1F61A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15" name="Group 14">
            <a:extLst>
              <a:ext uri="{FF2B5EF4-FFF2-40B4-BE49-F238E27FC236}">
                <a16:creationId xmlns:a16="http://schemas.microsoft.com/office/drawing/2014/main" id="{00BAD0D7-C389-A86A-8D18-4C5DD30A79A5}"/>
              </a:ext>
            </a:extLst>
          </p:cNvPr>
          <p:cNvGrpSpPr/>
          <p:nvPr/>
        </p:nvGrpSpPr>
        <p:grpSpPr>
          <a:xfrm>
            <a:off x="5814115" y="6742082"/>
            <a:ext cx="2406242" cy="2552766"/>
            <a:chOff x="6686681" y="5203568"/>
            <a:chExt cx="2406242" cy="2552766"/>
          </a:xfrm>
        </p:grpSpPr>
        <p:sp>
          <p:nvSpPr>
            <p:cNvPr id="16" name="Freeform: Shape 15">
              <a:extLst>
                <a:ext uri="{FF2B5EF4-FFF2-40B4-BE49-F238E27FC236}">
                  <a16:creationId xmlns:a16="http://schemas.microsoft.com/office/drawing/2014/main" id="{2E6F2BA5-E9A0-64DF-E1FD-43890B7AC0AE}"/>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7" name="Graphic 16" descr="Lightbulb">
              <a:extLst>
                <a:ext uri="{FF2B5EF4-FFF2-40B4-BE49-F238E27FC236}">
                  <a16:creationId xmlns:a16="http://schemas.microsoft.com/office/drawing/2014/main" id="{C9BD9FE1-9D8A-37AC-2B5E-A071E2F1B1C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18" name="Group 17">
            <a:extLst>
              <a:ext uri="{FF2B5EF4-FFF2-40B4-BE49-F238E27FC236}">
                <a16:creationId xmlns:a16="http://schemas.microsoft.com/office/drawing/2014/main" id="{51BCD8FA-4001-8997-3EB3-A296E0D47FEC}"/>
              </a:ext>
            </a:extLst>
          </p:cNvPr>
          <p:cNvGrpSpPr/>
          <p:nvPr/>
        </p:nvGrpSpPr>
        <p:grpSpPr>
          <a:xfrm>
            <a:off x="5814083" y="4070768"/>
            <a:ext cx="2406274" cy="2552766"/>
            <a:chOff x="6686649" y="2532254"/>
            <a:chExt cx="2406274" cy="2552766"/>
          </a:xfrm>
        </p:grpSpPr>
        <p:sp>
          <p:nvSpPr>
            <p:cNvPr id="19" name="Freeform: Shape 18">
              <a:extLst>
                <a:ext uri="{FF2B5EF4-FFF2-40B4-BE49-F238E27FC236}">
                  <a16:creationId xmlns:a16="http://schemas.microsoft.com/office/drawing/2014/main" id="{B9C3C095-F308-FB78-A770-7837F7E14C03}"/>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0" name="Graphic 19" descr="Rocket">
              <a:extLst>
                <a:ext uri="{FF2B5EF4-FFF2-40B4-BE49-F238E27FC236}">
                  <a16:creationId xmlns:a16="http://schemas.microsoft.com/office/drawing/2014/main" id="{5F85A540-7988-ABD6-0ED7-9FF8B93ABC73}"/>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
        <p:nvSpPr>
          <p:cNvPr id="21" name="TextBox 20">
            <a:extLst>
              <a:ext uri="{FF2B5EF4-FFF2-40B4-BE49-F238E27FC236}">
                <a16:creationId xmlns:a16="http://schemas.microsoft.com/office/drawing/2014/main" id="{BF882BAC-7EDE-648E-D62B-C087C44AF2BF}"/>
              </a:ext>
            </a:extLst>
          </p:cNvPr>
          <p:cNvSpPr txBox="1"/>
          <p:nvPr/>
        </p:nvSpPr>
        <p:spPr>
          <a:xfrm>
            <a:off x="-305592" y="8622761"/>
            <a:ext cx="5471202" cy="461665"/>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Slices</a:t>
            </a:r>
          </a:p>
        </p:txBody>
      </p:sp>
      <p:sp>
        <p:nvSpPr>
          <p:cNvPr id="22" name="TextBox 21">
            <a:extLst>
              <a:ext uri="{FF2B5EF4-FFF2-40B4-BE49-F238E27FC236}">
                <a16:creationId xmlns:a16="http://schemas.microsoft.com/office/drawing/2014/main" id="{006583EF-6B8B-4759-14CF-322E479FF2E9}"/>
              </a:ext>
            </a:extLst>
          </p:cNvPr>
          <p:cNvSpPr txBox="1"/>
          <p:nvPr/>
        </p:nvSpPr>
        <p:spPr>
          <a:xfrm>
            <a:off x="-209734" y="4216664"/>
            <a:ext cx="5532455" cy="461665"/>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Arrays</a:t>
            </a:r>
          </a:p>
        </p:txBody>
      </p:sp>
      <p:sp>
        <p:nvSpPr>
          <p:cNvPr id="23" name="TextBox 22">
            <a:extLst>
              <a:ext uri="{FF2B5EF4-FFF2-40B4-BE49-F238E27FC236}">
                <a16:creationId xmlns:a16="http://schemas.microsoft.com/office/drawing/2014/main" id="{D96904DD-B311-E494-60D6-0FEEEE990279}"/>
              </a:ext>
            </a:extLst>
          </p:cNvPr>
          <p:cNvSpPr txBox="1"/>
          <p:nvPr/>
        </p:nvSpPr>
        <p:spPr>
          <a:xfrm>
            <a:off x="11304340" y="8622762"/>
            <a:ext cx="1132649" cy="461665"/>
          </a:xfrm>
          <a:prstGeom prst="rect">
            <a:avLst/>
          </a:prstGeom>
          <a:noFill/>
        </p:spPr>
        <p:txBody>
          <a:bodyPr wrap="square" lIns="0" rIns="0" rtlCol="0" anchor="b">
            <a:spAutoFit/>
          </a:bodyPr>
          <a:lstStyle/>
          <a:p>
            <a:pPr algn="ctr"/>
            <a:r>
              <a:rPr lang="en-US" sz="2400" noProof="1">
                <a:solidFill>
                  <a:schemeClr val="accent4">
                    <a:lumMod val="75000"/>
                  </a:schemeClr>
                </a:solidFill>
                <a:latin typeface="Arial" panose="020B0604020202020204" pitchFamily="34" charset="0"/>
                <a:cs typeface="Arial" panose="020B0604020202020204" pitchFamily="34" charset="0"/>
              </a:rPr>
              <a:t>Structs</a:t>
            </a:r>
          </a:p>
        </p:txBody>
      </p:sp>
    </p:spTree>
    <p:extLst>
      <p:ext uri="{BB962C8B-B14F-4D97-AF65-F5344CB8AC3E}">
        <p14:creationId xmlns:p14="http://schemas.microsoft.com/office/powerpoint/2010/main" val="62990521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31"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p:cTn id="10" dur="1000" fill="hold"/>
                                        <p:tgtEl>
                                          <p:spTgt spid="18"/>
                                        </p:tgtEl>
                                        <p:attrNameLst>
                                          <p:attrName>ppt_w</p:attrName>
                                        </p:attrNameLst>
                                      </p:cBhvr>
                                      <p:tavLst>
                                        <p:tav tm="0">
                                          <p:val>
                                            <p:fltVal val="0"/>
                                          </p:val>
                                        </p:tav>
                                        <p:tav tm="100000">
                                          <p:val>
                                            <p:strVal val="#ppt_w"/>
                                          </p:val>
                                        </p:tav>
                                      </p:tavLst>
                                    </p:anim>
                                    <p:anim calcmode="lin" valueType="num">
                                      <p:cBhvr>
                                        <p:cTn id="11" dur="1000" fill="hold"/>
                                        <p:tgtEl>
                                          <p:spTgt spid="18"/>
                                        </p:tgtEl>
                                        <p:attrNameLst>
                                          <p:attrName>ppt_h</p:attrName>
                                        </p:attrNameLst>
                                      </p:cBhvr>
                                      <p:tavLst>
                                        <p:tav tm="0">
                                          <p:val>
                                            <p:fltVal val="0"/>
                                          </p:val>
                                        </p:tav>
                                        <p:tav tm="100000">
                                          <p:val>
                                            <p:strVal val="#ppt_h"/>
                                          </p:val>
                                        </p:tav>
                                      </p:tavLst>
                                    </p:anim>
                                    <p:anim calcmode="lin" valueType="num">
                                      <p:cBhvr>
                                        <p:cTn id="12" dur="1000" fill="hold"/>
                                        <p:tgtEl>
                                          <p:spTgt spid="18"/>
                                        </p:tgtEl>
                                        <p:attrNameLst>
                                          <p:attrName>style.rotation</p:attrName>
                                        </p:attrNameLst>
                                      </p:cBhvr>
                                      <p:tavLst>
                                        <p:tav tm="0">
                                          <p:val>
                                            <p:fltVal val="90"/>
                                          </p:val>
                                        </p:tav>
                                        <p:tav tm="100000">
                                          <p:val>
                                            <p:fltVal val="0"/>
                                          </p:val>
                                        </p:tav>
                                      </p:tavLst>
                                    </p:anim>
                                    <p:animEffect transition="in" filter="fade">
                                      <p:cBhvr>
                                        <p:cTn id="13" dur="10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right)">
                                      <p:cBhvr>
                                        <p:cTn id="18" dur="500"/>
                                        <p:tgtEl>
                                          <p:spTgt spid="8"/>
                                        </p:tgtEl>
                                      </p:cBhvr>
                                    </p:animEffect>
                                  </p:childTnLst>
                                </p:cTn>
                              </p:par>
                              <p:par>
                                <p:cTn id="19" presetID="3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1000" fill="hold"/>
                                        <p:tgtEl>
                                          <p:spTgt spid="9"/>
                                        </p:tgtEl>
                                        <p:attrNameLst>
                                          <p:attrName>ppt_w</p:attrName>
                                        </p:attrNameLst>
                                      </p:cBhvr>
                                      <p:tavLst>
                                        <p:tav tm="0">
                                          <p:val>
                                            <p:fltVal val="0"/>
                                          </p:val>
                                        </p:tav>
                                        <p:tav tm="100000">
                                          <p:val>
                                            <p:strVal val="#ppt_w"/>
                                          </p:val>
                                        </p:tav>
                                      </p:tavLst>
                                    </p:anim>
                                    <p:anim calcmode="lin" valueType="num">
                                      <p:cBhvr>
                                        <p:cTn id="22" dur="1000" fill="hold"/>
                                        <p:tgtEl>
                                          <p:spTgt spid="9"/>
                                        </p:tgtEl>
                                        <p:attrNameLst>
                                          <p:attrName>ppt_h</p:attrName>
                                        </p:attrNameLst>
                                      </p:cBhvr>
                                      <p:tavLst>
                                        <p:tav tm="0">
                                          <p:val>
                                            <p:fltVal val="0"/>
                                          </p:val>
                                        </p:tav>
                                        <p:tav tm="100000">
                                          <p:val>
                                            <p:strVal val="#ppt_h"/>
                                          </p:val>
                                        </p:tav>
                                      </p:tavLst>
                                    </p:anim>
                                    <p:anim calcmode="lin" valueType="num">
                                      <p:cBhvr>
                                        <p:cTn id="23" dur="1000" fill="hold"/>
                                        <p:tgtEl>
                                          <p:spTgt spid="9"/>
                                        </p:tgtEl>
                                        <p:attrNameLst>
                                          <p:attrName>style.rotation</p:attrName>
                                        </p:attrNameLst>
                                      </p:cBhvr>
                                      <p:tavLst>
                                        <p:tav tm="0">
                                          <p:val>
                                            <p:fltVal val="90"/>
                                          </p:val>
                                        </p:tav>
                                        <p:tav tm="100000">
                                          <p:val>
                                            <p:fltVal val="0"/>
                                          </p:val>
                                        </p:tav>
                                      </p:tavLst>
                                    </p:anim>
                                    <p:animEffect transition="in" filter="fade">
                                      <p:cBhvr>
                                        <p:cTn id="24" dur="10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1000" fill="hold"/>
                                        <p:tgtEl>
                                          <p:spTgt spid="15"/>
                                        </p:tgtEl>
                                        <p:attrNameLst>
                                          <p:attrName>ppt_w</p:attrName>
                                        </p:attrNameLst>
                                      </p:cBhvr>
                                      <p:tavLst>
                                        <p:tav tm="0">
                                          <p:val>
                                            <p:fltVal val="0"/>
                                          </p:val>
                                        </p:tav>
                                        <p:tav tm="100000">
                                          <p:val>
                                            <p:strVal val="#ppt_w"/>
                                          </p:val>
                                        </p:tav>
                                      </p:tavLst>
                                    </p:anim>
                                    <p:anim calcmode="lin" valueType="num">
                                      <p:cBhvr>
                                        <p:cTn id="30" dur="1000" fill="hold"/>
                                        <p:tgtEl>
                                          <p:spTgt spid="15"/>
                                        </p:tgtEl>
                                        <p:attrNameLst>
                                          <p:attrName>ppt_h</p:attrName>
                                        </p:attrNameLst>
                                      </p:cBhvr>
                                      <p:tavLst>
                                        <p:tav tm="0">
                                          <p:val>
                                            <p:fltVal val="0"/>
                                          </p:val>
                                        </p:tav>
                                        <p:tav tm="100000">
                                          <p:val>
                                            <p:strVal val="#ppt_h"/>
                                          </p:val>
                                        </p:tav>
                                      </p:tavLst>
                                    </p:anim>
                                    <p:anim calcmode="lin" valueType="num">
                                      <p:cBhvr>
                                        <p:cTn id="31" dur="1000" fill="hold"/>
                                        <p:tgtEl>
                                          <p:spTgt spid="15"/>
                                        </p:tgtEl>
                                        <p:attrNameLst>
                                          <p:attrName>style.rotation</p:attrName>
                                        </p:attrNameLst>
                                      </p:cBhvr>
                                      <p:tavLst>
                                        <p:tav tm="0">
                                          <p:val>
                                            <p:fltVal val="90"/>
                                          </p:val>
                                        </p:tav>
                                        <p:tav tm="100000">
                                          <p:val>
                                            <p:fltVal val="0"/>
                                          </p:val>
                                        </p:tav>
                                      </p:tavLst>
                                    </p:anim>
                                    <p:animEffect transition="in" filter="fade">
                                      <p:cBhvr>
                                        <p:cTn id="32" dur="10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1000" fill="hold"/>
                                        <p:tgtEl>
                                          <p:spTgt spid="12"/>
                                        </p:tgtEl>
                                        <p:attrNameLst>
                                          <p:attrName>ppt_w</p:attrName>
                                        </p:attrNameLst>
                                      </p:cBhvr>
                                      <p:tavLst>
                                        <p:tav tm="0">
                                          <p:val>
                                            <p:fltVal val="0"/>
                                          </p:val>
                                        </p:tav>
                                        <p:tav tm="100000">
                                          <p:val>
                                            <p:strVal val="#ppt_w"/>
                                          </p:val>
                                        </p:tav>
                                      </p:tavLst>
                                    </p:anim>
                                    <p:anim calcmode="lin" valueType="num">
                                      <p:cBhvr>
                                        <p:cTn id="38" dur="1000" fill="hold"/>
                                        <p:tgtEl>
                                          <p:spTgt spid="12"/>
                                        </p:tgtEl>
                                        <p:attrNameLst>
                                          <p:attrName>ppt_h</p:attrName>
                                        </p:attrNameLst>
                                      </p:cBhvr>
                                      <p:tavLst>
                                        <p:tav tm="0">
                                          <p:val>
                                            <p:fltVal val="0"/>
                                          </p:val>
                                        </p:tav>
                                        <p:tav tm="100000">
                                          <p:val>
                                            <p:strVal val="#ppt_h"/>
                                          </p:val>
                                        </p:tav>
                                      </p:tavLst>
                                    </p:anim>
                                    <p:anim calcmode="lin" valueType="num">
                                      <p:cBhvr>
                                        <p:cTn id="39" dur="1000" fill="hold"/>
                                        <p:tgtEl>
                                          <p:spTgt spid="12"/>
                                        </p:tgtEl>
                                        <p:attrNameLst>
                                          <p:attrName>style.rotation</p:attrName>
                                        </p:attrNameLst>
                                      </p:cBhvr>
                                      <p:tavLst>
                                        <p:tav tm="0">
                                          <p:val>
                                            <p:fltVal val="90"/>
                                          </p:val>
                                        </p:tav>
                                        <p:tav tm="100000">
                                          <p:val>
                                            <p:fltVal val="0"/>
                                          </p:val>
                                        </p:tav>
                                      </p:tavLst>
                                    </p:anim>
                                    <p:animEffect transition="in" filter="fade">
                                      <p:cBhvr>
                                        <p:cTn id="40" dur="1000"/>
                                        <p:tgtEl>
                                          <p:spTgt spid="12"/>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wipe(left)">
                                      <p:cBhvr>
                                        <p:cTn id="43" dur="500"/>
                                        <p:tgtEl>
                                          <p:spTgt spid="21"/>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wipe(left)">
                                      <p:cBhvr>
                                        <p:cTn id="48" dur="500"/>
                                        <p:tgtEl>
                                          <p:spTgt spid="22"/>
                                        </p:tgtEl>
                                      </p:cBhvr>
                                    </p:animEffect>
                                  </p:childTnLst>
                                </p:cTn>
                              </p:par>
                              <p:par>
                                <p:cTn id="49" presetID="22" presetClass="entr" presetSubtype="2"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wipe(right)">
                                      <p:cBhvr>
                                        <p:cTn id="5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21" grpId="0"/>
      <p:bldP spid="22" grpId="0"/>
      <p:bldP spid="23"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579</TotalTime>
  <Words>605</Words>
  <Application>Microsoft Office PowerPoint</Application>
  <PresentationFormat>Custom</PresentationFormat>
  <Paragraphs>71</Paragraphs>
  <Slides>13</Slides>
  <Notes>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13</vt:i4>
      </vt:variant>
    </vt:vector>
  </HeadingPairs>
  <TitlesOfParts>
    <vt:vector size="21" baseType="lpstr">
      <vt:lpstr>Calibri</vt:lpstr>
      <vt:lpstr>Consolas</vt:lpstr>
      <vt:lpstr>Roboto</vt:lpstr>
      <vt:lpstr>Arial</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Data Types</vt:lpstr>
      <vt:lpstr>Introduction to Data Types</vt:lpstr>
      <vt:lpstr>Basic Data Types</vt:lpstr>
      <vt:lpstr>Aggregate Data Types</vt:lpstr>
      <vt:lpstr>Pointer Data Types</vt:lpstr>
      <vt:lpstr>Interface Data Types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68</cp:revision>
  <dcterms:created xsi:type="dcterms:W3CDTF">2023-08-03T08:03:00Z</dcterms:created>
  <dcterms:modified xsi:type="dcterms:W3CDTF">2023-10-25T17:49:00Z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